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6" r:id="rId5"/>
    <p:sldId id="259" r:id="rId6"/>
    <p:sldId id="260" r:id="rId7"/>
    <p:sldId id="272" r:id="rId8"/>
    <p:sldId id="273" r:id="rId9"/>
    <p:sldId id="261" r:id="rId10"/>
    <p:sldId id="262" r:id="rId11"/>
    <p:sldId id="265" r:id="rId12"/>
    <p:sldId id="266" r:id="rId13"/>
    <p:sldId id="274" r:id="rId14"/>
    <p:sldId id="275" r:id="rId15"/>
    <p:sldId id="267" r:id="rId16"/>
    <p:sldId id="268"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12/28/2021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12/28/2021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smtClean="0"/>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smtClean="0"/>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12/28/2021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CuKzaSCl6gI"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437883"/>
            <a:ext cx="8689976" cy="1094704"/>
          </a:xfrm>
        </p:spPr>
        <p:txBody>
          <a:bodyPr>
            <a:normAutofit/>
          </a:bodyPr>
          <a:lstStyle/>
          <a:p>
            <a:r>
              <a:rPr lang="tr-TR" sz="3600" b="1" dirty="0" smtClean="0">
                <a:solidFill>
                  <a:srgbClr val="FF0000"/>
                </a:solidFill>
              </a:rPr>
              <a:t>ZİHİNSEL YETERSİZLİK </a:t>
            </a:r>
            <a:endParaRPr lang="tr-TR" sz="3600" b="1" dirty="0">
              <a:solidFill>
                <a:srgbClr val="FF0000"/>
              </a:solidFill>
            </a:endParaRPr>
          </a:p>
        </p:txBody>
      </p:sp>
      <p:sp>
        <p:nvSpPr>
          <p:cNvPr id="3" name="Alt Başlık 2"/>
          <p:cNvSpPr>
            <a:spLocks noGrp="1"/>
          </p:cNvSpPr>
          <p:nvPr>
            <p:ph type="subTitle" idx="1"/>
          </p:nvPr>
        </p:nvSpPr>
        <p:spPr>
          <a:xfrm>
            <a:off x="1751012" y="1532586"/>
            <a:ext cx="8689976" cy="4700789"/>
          </a:xfrm>
        </p:spPr>
        <p:txBody>
          <a:bodyPr>
            <a:normAutofit fontScale="77500" lnSpcReduction="20000"/>
          </a:bodyPr>
          <a:lstStyle/>
          <a:p>
            <a:r>
              <a:rPr lang="tr-TR" b="1" dirty="0" smtClean="0">
                <a:solidFill>
                  <a:schemeClr val="tx2">
                    <a:lumMod val="50000"/>
                  </a:schemeClr>
                </a:solidFill>
              </a:rPr>
              <a:t>TANIM                                                                                  </a:t>
            </a:r>
          </a:p>
          <a:p>
            <a:r>
              <a:rPr lang="tr-TR" b="1" dirty="0" smtClean="0">
                <a:solidFill>
                  <a:schemeClr val="tx2">
                    <a:lumMod val="50000"/>
                  </a:schemeClr>
                </a:solidFill>
              </a:rPr>
              <a:t>SINIFLANDIRMA </a:t>
            </a:r>
          </a:p>
          <a:p>
            <a:r>
              <a:rPr lang="tr-TR" b="1" dirty="0" smtClean="0">
                <a:solidFill>
                  <a:schemeClr val="tx2">
                    <a:lumMod val="50000"/>
                  </a:schemeClr>
                </a:solidFill>
              </a:rPr>
              <a:t>ZİHİNSEL YETERSİZLİĞİN NEDENLERİ</a:t>
            </a:r>
          </a:p>
          <a:p>
            <a:r>
              <a:rPr lang="tr-TR" b="1" dirty="0" smtClean="0">
                <a:solidFill>
                  <a:schemeClr val="tx2">
                    <a:lumMod val="50000"/>
                  </a:schemeClr>
                </a:solidFill>
              </a:rPr>
              <a:t>YAYGINLIK ORANLARI </a:t>
            </a:r>
          </a:p>
          <a:p>
            <a:r>
              <a:rPr lang="tr-TR" b="1" dirty="0" smtClean="0">
                <a:solidFill>
                  <a:schemeClr val="tx2">
                    <a:lumMod val="50000"/>
                  </a:schemeClr>
                </a:solidFill>
              </a:rPr>
              <a:t>ZİHİNSEL YETERSİZLİĞİN TANILANMASI </a:t>
            </a:r>
          </a:p>
          <a:p>
            <a:r>
              <a:rPr lang="tr-TR" b="1" dirty="0" smtClean="0">
                <a:solidFill>
                  <a:schemeClr val="tx2">
                    <a:lumMod val="50000"/>
                  </a:schemeClr>
                </a:solidFill>
              </a:rPr>
              <a:t>ZİHİNSEL YETERSİZLİĞİN ÖZELLİKLERİ </a:t>
            </a:r>
          </a:p>
          <a:p>
            <a:r>
              <a:rPr lang="tr-TR" b="1" dirty="0" smtClean="0">
                <a:solidFill>
                  <a:schemeClr val="tx2">
                    <a:lumMod val="50000"/>
                  </a:schemeClr>
                </a:solidFill>
              </a:rPr>
              <a:t>*BİLİŞSEL ÖZELLİKLER</a:t>
            </a:r>
          </a:p>
          <a:p>
            <a:r>
              <a:rPr lang="tr-TR" b="1" dirty="0" smtClean="0">
                <a:solidFill>
                  <a:schemeClr val="tx2">
                    <a:lumMod val="50000"/>
                  </a:schemeClr>
                </a:solidFill>
              </a:rPr>
              <a:t>*FİZİKSEL ÖZELLİKLER</a:t>
            </a:r>
          </a:p>
          <a:p>
            <a:r>
              <a:rPr lang="tr-TR" b="1" dirty="0" smtClean="0">
                <a:solidFill>
                  <a:schemeClr val="tx2">
                    <a:lumMod val="50000"/>
                  </a:schemeClr>
                </a:solidFill>
              </a:rPr>
              <a:t>SOSYAL ÖZELLİKLERİ</a:t>
            </a:r>
          </a:p>
          <a:p>
            <a:r>
              <a:rPr lang="tr-TR" b="1" dirty="0" smtClean="0">
                <a:solidFill>
                  <a:schemeClr val="tx2">
                    <a:lumMod val="50000"/>
                  </a:schemeClr>
                </a:solidFill>
              </a:rPr>
              <a:t>*DİL GELİŞİM ÖZELLİKLERİ</a:t>
            </a:r>
          </a:p>
          <a:p>
            <a:r>
              <a:rPr lang="tr-TR" b="1" dirty="0" smtClean="0">
                <a:solidFill>
                  <a:schemeClr val="tx2">
                    <a:lumMod val="50000"/>
                  </a:schemeClr>
                </a:solidFill>
              </a:rPr>
              <a:t>*AİLE ÖZELLİKLERİ</a:t>
            </a:r>
          </a:p>
          <a:p>
            <a:r>
              <a:rPr lang="tr-TR" b="1" dirty="0" smtClean="0">
                <a:solidFill>
                  <a:schemeClr val="tx2">
                    <a:lumMod val="50000"/>
                  </a:schemeClr>
                </a:solidFill>
              </a:rPr>
              <a:t>*KENDİNİ GERÇEKLEŞTİRME</a:t>
            </a:r>
          </a:p>
          <a:p>
            <a:endParaRPr lang="tr-TR" dirty="0" smtClean="0"/>
          </a:p>
        </p:txBody>
      </p:sp>
    </p:spTree>
    <p:extLst>
      <p:ext uri="{BB962C8B-B14F-4D97-AF65-F5344CB8AC3E}">
        <p14:creationId xmlns:p14="http://schemas.microsoft.com/office/powerpoint/2010/main" val="3826947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218942"/>
            <a:ext cx="10364451" cy="1390918"/>
          </a:xfrm>
        </p:spPr>
        <p:txBody>
          <a:bodyPr/>
          <a:lstStyle/>
          <a:p>
            <a:r>
              <a:rPr lang="tr-TR" b="1" dirty="0" smtClean="0">
                <a:solidFill>
                  <a:srgbClr val="FF0000"/>
                </a:solidFill>
              </a:rPr>
              <a:t>DOĞUM ÖNCESİ NEDENLER </a:t>
            </a:r>
            <a:endParaRPr lang="tr-TR" b="1" dirty="0">
              <a:solidFill>
                <a:srgbClr val="FF0000"/>
              </a:solidFill>
            </a:endParaRPr>
          </a:p>
        </p:txBody>
      </p:sp>
      <p:sp>
        <p:nvSpPr>
          <p:cNvPr id="3" name="İçerik Yer Tutucusu 2"/>
          <p:cNvSpPr>
            <a:spLocks noGrp="1"/>
          </p:cNvSpPr>
          <p:nvPr>
            <p:ph sz="quarter" idx="13"/>
          </p:nvPr>
        </p:nvSpPr>
        <p:spPr>
          <a:xfrm>
            <a:off x="913774" y="1352282"/>
            <a:ext cx="10363826" cy="5267460"/>
          </a:xfrm>
        </p:spPr>
        <p:txBody>
          <a:bodyPr>
            <a:normAutofit/>
          </a:bodyPr>
          <a:lstStyle/>
          <a:p>
            <a:pPr>
              <a:buFont typeface="Wingdings" panose="05000000000000000000" pitchFamily="2" charset="2"/>
              <a:buChar char="v"/>
            </a:pPr>
            <a:r>
              <a:rPr lang="tr-TR" dirty="0" smtClean="0">
                <a:solidFill>
                  <a:srgbClr val="CC0066"/>
                </a:solidFill>
              </a:rPr>
              <a:t>Kalıtsal nedenler</a:t>
            </a:r>
          </a:p>
          <a:p>
            <a:pPr marL="0" indent="0">
              <a:buNone/>
            </a:pPr>
            <a:r>
              <a:rPr lang="tr-TR" sz="2400" dirty="0" smtClean="0"/>
              <a:t>-</a:t>
            </a:r>
            <a:r>
              <a:rPr lang="tr-TR" sz="2400" cap="none" dirty="0"/>
              <a:t>A</a:t>
            </a:r>
            <a:r>
              <a:rPr lang="tr-TR" sz="2400" cap="none" dirty="0" smtClean="0"/>
              <a:t>kraba evliliği</a:t>
            </a:r>
          </a:p>
          <a:p>
            <a:pPr marL="0" indent="0">
              <a:buNone/>
            </a:pPr>
            <a:r>
              <a:rPr lang="tr-TR" sz="2400" cap="none" dirty="0" smtClean="0"/>
              <a:t>-Ailede zihinsel yetersizliği bireylerin bulunması </a:t>
            </a:r>
          </a:p>
          <a:p>
            <a:pPr marL="0" indent="0">
              <a:buNone/>
            </a:pPr>
            <a:r>
              <a:rPr lang="tr-TR" sz="2400" cap="none" dirty="0" smtClean="0"/>
              <a:t>-Zeka yetersizliğine neden olan hastalıklar (</a:t>
            </a:r>
            <a:r>
              <a:rPr lang="tr-TR" sz="2400" cap="none" dirty="0" err="1" smtClean="0"/>
              <a:t>Down</a:t>
            </a:r>
            <a:r>
              <a:rPr lang="tr-TR" sz="2400" cap="none" dirty="0" smtClean="0"/>
              <a:t> Sendromu, </a:t>
            </a:r>
            <a:r>
              <a:rPr lang="tr-TR" sz="2400" cap="none" dirty="0" err="1" smtClean="0"/>
              <a:t>Fenilketenuri</a:t>
            </a:r>
            <a:r>
              <a:rPr lang="tr-TR" sz="2400" cap="none" dirty="0" smtClean="0"/>
              <a:t>, İdrar, Beyin Felci, Hidrosefali, Mikrosefali gibi)</a:t>
            </a:r>
          </a:p>
          <a:p>
            <a:pPr marL="0" indent="0">
              <a:buNone/>
            </a:pPr>
            <a:r>
              <a:rPr lang="tr-TR" sz="2400" cap="none" dirty="0" smtClean="0"/>
              <a:t>-Annenin hamileyken geçirdiği ateşli ve bulaşıcı hastalıklar.</a:t>
            </a:r>
          </a:p>
          <a:p>
            <a:pPr marL="0" indent="0">
              <a:buNone/>
            </a:pPr>
            <a:r>
              <a:rPr lang="tr-TR" sz="2400" cap="none" dirty="0" smtClean="0"/>
              <a:t>-Annenin hamileyken doktor tavsiyesi olmadan kullandığı ilaçlar.</a:t>
            </a:r>
          </a:p>
          <a:p>
            <a:pPr marL="0" indent="0">
              <a:buNone/>
            </a:pPr>
            <a:r>
              <a:rPr lang="tr-TR" sz="2400" cap="none" dirty="0" smtClean="0"/>
              <a:t>-Annenin hamileyken yetersiz ve dengesiz beslenmesi.</a:t>
            </a:r>
          </a:p>
          <a:p>
            <a:pPr marL="0" indent="0">
              <a:buNone/>
            </a:pPr>
            <a:r>
              <a:rPr lang="tr-TR" sz="2400" cap="none" dirty="0" smtClean="0"/>
              <a:t>-Annenin hamileyken sigara ve alkol kullanması.</a:t>
            </a:r>
            <a:endParaRPr lang="tr-TR" sz="2400" cap="none" dirty="0"/>
          </a:p>
        </p:txBody>
      </p:sp>
    </p:spTree>
    <p:extLst>
      <p:ext uri="{BB962C8B-B14F-4D97-AF65-F5344CB8AC3E}">
        <p14:creationId xmlns:p14="http://schemas.microsoft.com/office/powerpoint/2010/main" val="435811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61386" y="1416675"/>
            <a:ext cx="5318975" cy="3600986"/>
          </a:xfrm>
          <a:prstGeom prst="rect">
            <a:avLst/>
          </a:prstGeom>
        </p:spPr>
        <p:txBody>
          <a:bodyPr wrap="square">
            <a:spAutoFit/>
          </a:bodyPr>
          <a:lstStyle/>
          <a:p>
            <a:pPr marL="285750" indent="-285750">
              <a:buFont typeface="Wingdings" panose="05000000000000000000" pitchFamily="2" charset="2"/>
              <a:buChar char="v"/>
            </a:pPr>
            <a:r>
              <a:rPr lang="tr-TR" sz="2400" dirty="0" smtClean="0">
                <a:solidFill>
                  <a:srgbClr val="CC0066"/>
                </a:solidFill>
              </a:rPr>
              <a:t>DOĞUM SIRASINDAKİ NEDENLER </a:t>
            </a:r>
          </a:p>
          <a:p>
            <a:endParaRPr lang="tr-TR" dirty="0"/>
          </a:p>
          <a:p>
            <a:r>
              <a:rPr lang="tr-TR" sz="2400" dirty="0"/>
              <a:t>-</a:t>
            </a:r>
            <a:r>
              <a:rPr lang="tr-TR" sz="2400" dirty="0" smtClean="0"/>
              <a:t>Erken veya geç doğum </a:t>
            </a:r>
          </a:p>
          <a:p>
            <a:r>
              <a:rPr lang="tr-TR" sz="2400" dirty="0" smtClean="0"/>
              <a:t>-Annenin doğum yapmaya biyolojik olarak uygun olmaması</a:t>
            </a:r>
          </a:p>
          <a:p>
            <a:r>
              <a:rPr lang="tr-TR" sz="2400" dirty="0" smtClean="0"/>
              <a:t>-Doğumun güç olması nedeniyle yapılan müdahaleler</a:t>
            </a:r>
          </a:p>
          <a:p>
            <a:r>
              <a:rPr lang="tr-TR" sz="2400" dirty="0" smtClean="0"/>
              <a:t>-Doğum sırasında çocuğun beynine zarar verecek kazalar ve kanamalar</a:t>
            </a:r>
          </a:p>
          <a:p>
            <a:endParaRPr lang="tr-TR" dirty="0"/>
          </a:p>
        </p:txBody>
      </p:sp>
    </p:spTree>
    <p:extLst>
      <p:ext uri="{BB962C8B-B14F-4D97-AF65-F5344CB8AC3E}">
        <p14:creationId xmlns:p14="http://schemas.microsoft.com/office/powerpoint/2010/main" val="356759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80315" y="1506828"/>
            <a:ext cx="7778840" cy="2954655"/>
          </a:xfrm>
          <a:prstGeom prst="rect">
            <a:avLst/>
          </a:prstGeom>
        </p:spPr>
        <p:txBody>
          <a:bodyPr wrap="square">
            <a:spAutoFit/>
          </a:bodyPr>
          <a:lstStyle/>
          <a:p>
            <a:pPr marL="285750" indent="-285750">
              <a:buFont typeface="Wingdings" panose="05000000000000000000" pitchFamily="2" charset="2"/>
              <a:buChar char="v"/>
            </a:pPr>
            <a:r>
              <a:rPr lang="tr-TR" sz="2400" dirty="0" smtClean="0">
                <a:solidFill>
                  <a:srgbClr val="CC0066"/>
                </a:solidFill>
              </a:rPr>
              <a:t>DOĞUM SONRASI NEDENLER </a:t>
            </a:r>
          </a:p>
          <a:p>
            <a:endParaRPr lang="tr-TR" dirty="0"/>
          </a:p>
          <a:p>
            <a:r>
              <a:rPr lang="tr-TR" dirty="0" smtClean="0"/>
              <a:t>-</a:t>
            </a:r>
            <a:r>
              <a:rPr lang="tr-TR" sz="2400" dirty="0" smtClean="0"/>
              <a:t>Çocuğun beynine zarar verecek kazalar ve kanamalar</a:t>
            </a:r>
          </a:p>
          <a:p>
            <a:r>
              <a:rPr lang="tr-TR" sz="2400" dirty="0" smtClean="0"/>
              <a:t>-</a:t>
            </a:r>
            <a:r>
              <a:rPr lang="tr-TR" sz="2400" dirty="0" err="1" smtClean="0"/>
              <a:t>Sosyo</a:t>
            </a:r>
            <a:r>
              <a:rPr lang="tr-TR" sz="2400" dirty="0" smtClean="0"/>
              <a:t>-ekonomik, kültürel ve çevresel nedenler (çocuğun yetersiz beslenmesi, uyarıcı eksikliği ev ortamının çocuğun oynaması ve çevreyi keşfetmesi için uygun olmaması da hafif derecede zihinsel yetersizliğe neden olabilmektedir.)</a:t>
            </a:r>
          </a:p>
          <a:p>
            <a:r>
              <a:rPr lang="tr-TR" sz="2400" dirty="0" smtClean="0"/>
              <a:t>-Ateşli hastalıklar </a:t>
            </a:r>
            <a:endParaRPr lang="tr-TR" sz="2400" dirty="0"/>
          </a:p>
        </p:txBody>
      </p:sp>
    </p:spTree>
    <p:extLst>
      <p:ext uri="{BB962C8B-B14F-4D97-AF65-F5344CB8AC3E}">
        <p14:creationId xmlns:p14="http://schemas.microsoft.com/office/powerpoint/2010/main" val="2871653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8338" y="197346"/>
            <a:ext cx="10728101" cy="6001643"/>
          </a:xfrm>
          <a:prstGeom prst="rect">
            <a:avLst/>
          </a:prstGeom>
        </p:spPr>
        <p:txBody>
          <a:bodyPr wrap="square">
            <a:spAutoFit/>
          </a:bodyPr>
          <a:lstStyle/>
          <a:p>
            <a:pPr marL="64008" indent="0">
              <a:buNone/>
            </a:pPr>
            <a:r>
              <a:rPr lang="tr-TR" sz="2400" dirty="0"/>
              <a:t>Dr. Paul </a:t>
            </a:r>
            <a:r>
              <a:rPr lang="tr-TR" sz="2400" dirty="0" err="1"/>
              <a:t>Ruskin</a:t>
            </a:r>
            <a:r>
              <a:rPr lang="tr-TR" sz="2400" dirty="0"/>
              <a:t>, öğrencilerine yaşlanmanın psikolojik belirtilerini öğretirken</a:t>
            </a:r>
          </a:p>
          <a:p>
            <a:pPr marL="64008" indent="0">
              <a:buNone/>
            </a:pPr>
            <a:r>
              <a:rPr lang="tr-TR" sz="2400" dirty="0"/>
              <a:t>onlara şu olayı okur :</a:t>
            </a:r>
          </a:p>
          <a:p>
            <a:pPr marL="64008" indent="0">
              <a:buNone/>
            </a:pPr>
            <a:r>
              <a:rPr lang="tr-TR" sz="2400" dirty="0"/>
              <a:t>" Hasta ne konuşuyor, ne de söylenenleri anlıyor. Bazen saatlerce anlaşılmaz</a:t>
            </a:r>
          </a:p>
          <a:p>
            <a:pPr marL="64008" indent="0">
              <a:buNone/>
            </a:pPr>
            <a:r>
              <a:rPr lang="tr-TR" sz="2400" dirty="0"/>
              <a:t>şeyler mırıldanıyor. Yalnız, nasıl oluyorsa, kendi adı söylendiğinde tepki veriyor. Son altı aydır onun yanındayım, ne bir caba sarf ediyor ne de bakim yapılırken yardımcı oluyor. Onu hep başkaları besliyor, yıkıyor ve giydiriyor. Dişleri yok, yiyeceklerin püre halinde verilmesi gerekiyor. Gömleği salyalarından dolayı sürekli leke içinde. Yürümüyor. Uykusu sürekli düzensiz. Gece yarısı uyanıp çığlıklarıyla herkesi uyandırıyor. Çoğu zaman mutlu ve sevecen, fakat bazen ortada bir sebep yokken sinirleniyor. Biri gelip onu yatıştırana kadar da feryat figan bağırıyor."</a:t>
            </a:r>
          </a:p>
          <a:p>
            <a:pPr marL="64008" indent="0">
              <a:buNone/>
            </a:pPr>
            <a:r>
              <a:rPr lang="tr-TR" sz="2400" dirty="0"/>
              <a:t>Bu olayı okuduktan sonra, </a:t>
            </a:r>
            <a:r>
              <a:rPr lang="tr-TR" sz="2400" dirty="0" err="1"/>
              <a:t>Ruskin</a:t>
            </a:r>
            <a:r>
              <a:rPr lang="tr-TR" sz="2400" dirty="0"/>
              <a:t> öğrencilerine böyle birinin bakımını üstlenmek isteyip istemediklerini sorar. Öğrenciler bunu yapamayacaklarını söylerler</a:t>
            </a:r>
            <a:r>
              <a:rPr lang="tr-TR" sz="2400" b="1" dirty="0"/>
              <a:t>. </a:t>
            </a:r>
            <a:r>
              <a:rPr lang="tr-TR" sz="2400" b="1" dirty="0" err="1">
                <a:solidFill>
                  <a:srgbClr val="FF0000"/>
                </a:solidFill>
              </a:rPr>
              <a:t>Ruskin</a:t>
            </a:r>
            <a:r>
              <a:rPr lang="tr-TR" sz="2400" b="1" dirty="0">
                <a:solidFill>
                  <a:srgbClr val="FF0000"/>
                </a:solidFill>
              </a:rPr>
              <a:t>, kendisinin bunu büyük bir zevkle yaptığını ve onların da yapması gerektiğini söyleyince öğrenciler şaşırırlar.</a:t>
            </a:r>
            <a:r>
              <a:rPr lang="tr-TR" sz="2400" dirty="0"/>
              <a:t> Daha sonra </a:t>
            </a:r>
            <a:r>
              <a:rPr lang="tr-TR" sz="2400" dirty="0" err="1"/>
              <a:t>Ruskin</a:t>
            </a:r>
            <a:r>
              <a:rPr lang="tr-TR" sz="2400" dirty="0"/>
              <a:t> hastanın fotoğrafını dolaştırmaya başlar. Fotoğraftaki doktorun altı aylık kızıdır. Dr. </a:t>
            </a:r>
            <a:r>
              <a:rPr lang="tr-TR" sz="2400" dirty="0" err="1"/>
              <a:t>Ruskin</a:t>
            </a:r>
            <a:r>
              <a:rPr lang="tr-TR" sz="2400" dirty="0"/>
              <a:t>, Amerikan Tip Birliği</a:t>
            </a:r>
          </a:p>
          <a:p>
            <a:pPr marL="64008" indent="0">
              <a:buNone/>
            </a:pPr>
            <a:r>
              <a:rPr lang="tr-TR" sz="2400" dirty="0"/>
              <a:t>Dergisindeki makalesinden.</a:t>
            </a:r>
            <a:endParaRPr lang="tr-TR" sz="2400" dirty="0"/>
          </a:p>
        </p:txBody>
      </p:sp>
    </p:spTree>
    <p:extLst>
      <p:ext uri="{BB962C8B-B14F-4D97-AF65-F5344CB8AC3E}">
        <p14:creationId xmlns:p14="http://schemas.microsoft.com/office/powerpoint/2010/main" val="779493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31831" y="978795"/>
            <a:ext cx="7212169" cy="830997"/>
          </a:xfrm>
          <a:prstGeom prst="rect">
            <a:avLst/>
          </a:prstGeom>
        </p:spPr>
        <p:txBody>
          <a:bodyPr wrap="square">
            <a:spAutoFit/>
          </a:bodyPr>
          <a:lstStyle/>
          <a:p>
            <a:pPr marL="64008" indent="0">
              <a:buNone/>
            </a:pPr>
            <a:r>
              <a:rPr lang="tr-TR" sz="2400" dirty="0"/>
              <a:t>Yukarıda açıklanan bir çok nedenden dolayı özürlü ve ailesi için yaşam çok zordur.</a:t>
            </a:r>
            <a:endParaRPr lang="tr-TR" sz="2400" dirty="0"/>
          </a:p>
        </p:txBody>
      </p:sp>
      <p:sp>
        <p:nvSpPr>
          <p:cNvPr id="3" name="Oval 2"/>
          <p:cNvSpPr/>
          <p:nvPr/>
        </p:nvSpPr>
        <p:spPr>
          <a:xfrm>
            <a:off x="6400800" y="2498501"/>
            <a:ext cx="4069723" cy="1893195"/>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tr-TR" sz="2400" dirty="0" smtClean="0"/>
              <a:t>O AİLELERDEN BİR SİZ OLABİLİRDİNİZ</a:t>
            </a:r>
            <a:endParaRPr lang="tr-TR" sz="2400" dirty="0"/>
          </a:p>
        </p:txBody>
      </p:sp>
    </p:spTree>
    <p:extLst>
      <p:ext uri="{BB962C8B-B14F-4D97-AF65-F5344CB8AC3E}">
        <p14:creationId xmlns:p14="http://schemas.microsoft.com/office/powerpoint/2010/main" val="343325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24259" y="1700011"/>
            <a:ext cx="7083380" cy="2308324"/>
          </a:xfrm>
          <a:prstGeom prst="rect">
            <a:avLst/>
          </a:prstGeom>
        </p:spPr>
        <p:txBody>
          <a:bodyPr wrap="square">
            <a:spAutoFit/>
          </a:bodyPr>
          <a:lstStyle/>
          <a:p>
            <a:pPr algn="ctr"/>
            <a:r>
              <a:rPr lang="tr-TR" sz="2400" dirty="0" smtClean="0">
                <a:solidFill>
                  <a:srgbClr val="FF0000"/>
                </a:solidFill>
              </a:rPr>
              <a:t>YAYGINLIK ORANI</a:t>
            </a:r>
          </a:p>
          <a:p>
            <a:r>
              <a:rPr lang="tr-TR" sz="2400" dirty="0" smtClean="0"/>
              <a:t>2003-2004 YILI ZİHİNSEL YETERSİZLİĞİ OLAN ÖĞRENCİLERE AİT İSTATİSTİK BİLGİLER SONUCUNDA;</a:t>
            </a:r>
          </a:p>
          <a:p>
            <a:r>
              <a:rPr lang="tr-TR" sz="2400" dirty="0" smtClean="0"/>
              <a:t>Türkiye nüfusunun %2’lik dilimini Orta Düzeyde Zihinsel Öğrenme Yetersizliği olan bireyler oluşturuyor.</a:t>
            </a:r>
          </a:p>
          <a:p>
            <a:r>
              <a:rPr lang="tr-TR" sz="2400" dirty="0" smtClean="0"/>
              <a:t>En yüksek engel grubu da zihinsel engelliliktir.</a:t>
            </a:r>
            <a:endParaRPr lang="tr-TR" sz="2400" dirty="0"/>
          </a:p>
        </p:txBody>
      </p:sp>
    </p:spTree>
    <p:extLst>
      <p:ext uri="{BB962C8B-B14F-4D97-AF65-F5344CB8AC3E}">
        <p14:creationId xmlns:p14="http://schemas.microsoft.com/office/powerpoint/2010/main" val="3877621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0"/>
            <a:ext cx="8689976" cy="746975"/>
          </a:xfrm>
        </p:spPr>
        <p:txBody>
          <a:bodyPr>
            <a:normAutofit/>
          </a:bodyPr>
          <a:lstStyle/>
          <a:p>
            <a:r>
              <a:rPr lang="tr-TR" sz="2800" dirty="0" err="1" smtClean="0">
                <a:solidFill>
                  <a:srgbClr val="FF0000"/>
                </a:solidFill>
              </a:rPr>
              <a:t>Mavİ</a:t>
            </a:r>
            <a:r>
              <a:rPr lang="tr-TR" sz="2800" dirty="0" smtClean="0">
                <a:solidFill>
                  <a:srgbClr val="FF0000"/>
                </a:solidFill>
              </a:rPr>
              <a:t> </a:t>
            </a:r>
            <a:r>
              <a:rPr lang="tr-TR" sz="2800" dirty="0">
                <a:solidFill>
                  <a:srgbClr val="FF0000"/>
                </a:solidFill>
              </a:rPr>
              <a:t>kapak kampanyasını </a:t>
            </a:r>
            <a:r>
              <a:rPr lang="tr-TR" sz="2800" dirty="0" err="1" smtClean="0">
                <a:solidFill>
                  <a:srgbClr val="FF0000"/>
                </a:solidFill>
              </a:rPr>
              <a:t>kİm</a:t>
            </a:r>
            <a:r>
              <a:rPr lang="tr-TR" sz="2800" dirty="0" smtClean="0">
                <a:solidFill>
                  <a:srgbClr val="FF0000"/>
                </a:solidFill>
              </a:rPr>
              <a:t> başlattı</a:t>
            </a:r>
            <a:endParaRPr lang="tr-TR" sz="2800" dirty="0">
              <a:solidFill>
                <a:srgbClr val="FF0000"/>
              </a:solidFill>
            </a:endParaRPr>
          </a:p>
        </p:txBody>
      </p:sp>
      <p:sp>
        <p:nvSpPr>
          <p:cNvPr id="3" name="Alt Başlık 2"/>
          <p:cNvSpPr>
            <a:spLocks noGrp="1"/>
          </p:cNvSpPr>
          <p:nvPr>
            <p:ph type="subTitle" idx="1"/>
          </p:nvPr>
        </p:nvSpPr>
        <p:spPr>
          <a:xfrm>
            <a:off x="1751012" y="746976"/>
            <a:ext cx="8689976" cy="5782614"/>
          </a:xfrm>
        </p:spPr>
        <p:txBody>
          <a:bodyPr>
            <a:normAutofit/>
          </a:bodyPr>
          <a:lstStyle/>
          <a:p>
            <a:pPr marL="64008" algn="l"/>
            <a:r>
              <a:rPr lang="tr-TR" cap="none" dirty="0">
                <a:solidFill>
                  <a:schemeClr val="bg2">
                    <a:lumMod val="50000"/>
                  </a:schemeClr>
                </a:solidFill>
              </a:rPr>
              <a:t>M</a:t>
            </a:r>
            <a:r>
              <a:rPr lang="tr-TR" cap="none" dirty="0" smtClean="0">
                <a:solidFill>
                  <a:schemeClr val="bg2">
                    <a:lumMod val="50000"/>
                  </a:schemeClr>
                </a:solidFill>
              </a:rPr>
              <a:t>avi kapağı </a:t>
            </a:r>
            <a:r>
              <a:rPr lang="tr-TR" cap="none" dirty="0" smtClean="0">
                <a:solidFill>
                  <a:schemeClr val="tx1"/>
                </a:solidFill>
              </a:rPr>
              <a:t>kaldırdık, altına baktık. </a:t>
            </a:r>
            <a:r>
              <a:rPr lang="tr-TR" cap="none" dirty="0">
                <a:solidFill>
                  <a:schemeClr val="tx1"/>
                </a:solidFill>
              </a:rPr>
              <a:t>K</a:t>
            </a:r>
            <a:r>
              <a:rPr lang="tr-TR" cap="none" dirty="0" smtClean="0">
                <a:solidFill>
                  <a:schemeClr val="tx1"/>
                </a:solidFill>
              </a:rPr>
              <a:t>osovalı bir öğrenci bulduk. Ege üniversitesi diş hekimliği fakültesi dördüncü sınıf öğrencisi </a:t>
            </a:r>
            <a:r>
              <a:rPr lang="tr-TR" cap="none" dirty="0">
                <a:solidFill>
                  <a:schemeClr val="tx1"/>
                </a:solidFill>
              </a:rPr>
              <a:t>K</a:t>
            </a:r>
            <a:r>
              <a:rPr lang="tr-TR" cap="none" dirty="0" smtClean="0">
                <a:solidFill>
                  <a:schemeClr val="tx1"/>
                </a:solidFill>
              </a:rPr>
              <a:t>osovalı </a:t>
            </a:r>
            <a:r>
              <a:rPr lang="tr-TR" cap="none" dirty="0" err="1">
                <a:solidFill>
                  <a:schemeClr val="tx1"/>
                </a:solidFill>
              </a:rPr>
              <a:t>K</a:t>
            </a:r>
            <a:r>
              <a:rPr lang="tr-TR" cap="none" dirty="0" err="1" smtClean="0">
                <a:solidFill>
                  <a:schemeClr val="tx1"/>
                </a:solidFill>
              </a:rPr>
              <a:t>ushtrim</a:t>
            </a:r>
            <a:r>
              <a:rPr lang="tr-TR" cap="none" dirty="0" smtClean="0">
                <a:solidFill>
                  <a:schemeClr val="tx1"/>
                </a:solidFill>
              </a:rPr>
              <a:t> Ahmet’i. </a:t>
            </a:r>
          </a:p>
          <a:p>
            <a:pPr marL="64008" algn="l"/>
            <a:r>
              <a:rPr lang="tr-TR" cap="none" dirty="0" smtClean="0">
                <a:solidFill>
                  <a:schemeClr val="tx1"/>
                </a:solidFill>
              </a:rPr>
              <a:t>2010 yılının Mayıs ayında </a:t>
            </a:r>
            <a:r>
              <a:rPr lang="tr-TR" cap="none" dirty="0">
                <a:solidFill>
                  <a:schemeClr val="tx1"/>
                </a:solidFill>
              </a:rPr>
              <a:t>İ</a:t>
            </a:r>
            <a:r>
              <a:rPr lang="tr-TR" cap="none" dirty="0" smtClean="0">
                <a:solidFill>
                  <a:schemeClr val="tx1"/>
                </a:solidFill>
              </a:rPr>
              <a:t>zmir’de bir hastanede staj yaparken engelli çocuğunu sırtında getiren bir anneyi görünce harekete geçmeye karar vermiş: “Anneye, neden bir tekerlekli sandalye edinmediğini sordum. Maddi imkanının olmadığını, eşinin asgari ücretle zar zor geçindiklerini anlattı. çok kötü hissettim kendimi. </a:t>
            </a:r>
            <a:r>
              <a:rPr lang="tr-TR" cap="none" dirty="0">
                <a:solidFill>
                  <a:schemeClr val="tx1"/>
                </a:solidFill>
              </a:rPr>
              <a:t>K</a:t>
            </a:r>
            <a:r>
              <a:rPr lang="tr-TR" cap="none" dirty="0" smtClean="0">
                <a:solidFill>
                  <a:schemeClr val="tx1"/>
                </a:solidFill>
              </a:rPr>
              <a:t>osova’daki annemi telefonla aradım ve para istedim, o çocuğa tekerlekli sandalyeyi kendi cebimden alacaktım. </a:t>
            </a:r>
            <a:r>
              <a:rPr lang="tr-TR" cap="none" dirty="0">
                <a:solidFill>
                  <a:schemeClr val="tx1"/>
                </a:solidFill>
              </a:rPr>
              <a:t>S</a:t>
            </a:r>
            <a:r>
              <a:rPr lang="tr-TR" cap="none" dirty="0" smtClean="0">
                <a:solidFill>
                  <a:schemeClr val="tx1"/>
                </a:solidFill>
              </a:rPr>
              <a:t>onra o çocuk gibi pek çoğunun olduğunu ve hepsine ulaşılması gerektiğini düşünüp internette bir araştırma yaptım. </a:t>
            </a:r>
          </a:p>
          <a:p>
            <a:endParaRPr lang="tr-TR" dirty="0"/>
          </a:p>
        </p:txBody>
      </p:sp>
    </p:spTree>
    <p:extLst>
      <p:ext uri="{BB962C8B-B14F-4D97-AF65-F5344CB8AC3E}">
        <p14:creationId xmlns:p14="http://schemas.microsoft.com/office/powerpoint/2010/main" val="2064314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57590" y="1004552"/>
            <a:ext cx="7456866" cy="4062651"/>
          </a:xfrm>
          <a:prstGeom prst="rect">
            <a:avLst/>
          </a:prstGeom>
        </p:spPr>
        <p:txBody>
          <a:bodyPr wrap="square">
            <a:spAutoFit/>
          </a:bodyPr>
          <a:lstStyle/>
          <a:p>
            <a:pPr marL="64008"/>
            <a:r>
              <a:rPr lang="tr-TR" sz="2000" dirty="0"/>
              <a:t>İstanbul’da bir grup öğrencinin plastik şişe toplayarak geri dönüşüm şirketine sattığını, ondan elde edilen gelirle arkadaşlarına ayakkabı aldığını öğrendim. O an elimin altındaki naylon poşetin üzerindeki ‘bu poşet geri dönüşümlüdür’ yazısını ve telefon numarasını fark ettim. Aradım, durumu anlattım. Aslında şişe toplamayı düşünüyordum ama o konuşma sonunda kapak biriktirmenin daha kolay olacağını fark ettim.”</a:t>
            </a:r>
          </a:p>
          <a:p>
            <a:pPr marL="64008"/>
            <a:r>
              <a:rPr lang="tr-TR" sz="2000" dirty="0" smtClean="0"/>
              <a:t>Hastaneye </a:t>
            </a:r>
            <a:r>
              <a:rPr lang="tr-TR" sz="2000" dirty="0"/>
              <a:t>gelenlerin elindeki pet şişelerdeki plastik kapakları toplamaya başlayan </a:t>
            </a:r>
            <a:r>
              <a:rPr lang="tr-TR" sz="2000" dirty="0" err="1"/>
              <a:t>Ahmeti’ye</a:t>
            </a:r>
            <a:r>
              <a:rPr lang="tr-TR" sz="2000" dirty="0"/>
              <a:t> önce herkes şüpheyle yaklaşmış ama durumu fakültenin dekanına anlattığında istediği desteği almış: “Kampanya başladıktan üç ay sonra bir tekerlekli sandalye alabildik</a:t>
            </a:r>
            <a:r>
              <a:rPr lang="tr-TR" sz="2000" dirty="0" smtClean="0"/>
              <a:t>.</a:t>
            </a:r>
            <a:r>
              <a:rPr lang="tr-TR" sz="2000" dirty="0">
                <a:solidFill>
                  <a:srgbClr val="FFFF00"/>
                </a:solidFill>
              </a:rPr>
              <a:t> </a:t>
            </a:r>
            <a:r>
              <a:rPr lang="tr-TR" sz="2000" dirty="0"/>
              <a:t>Hedefim o küçük çocuğa tekerlekli sandalye ulaştırabilmekti ama o çocuğu bulamadım. Keşke adresini not etseydim.”</a:t>
            </a:r>
          </a:p>
          <a:p>
            <a:pPr marL="64008" indent="0">
              <a:buNone/>
            </a:pPr>
            <a:endParaRPr lang="tr-TR" dirty="0"/>
          </a:p>
        </p:txBody>
      </p:sp>
    </p:spTree>
    <p:extLst>
      <p:ext uri="{BB962C8B-B14F-4D97-AF65-F5344CB8AC3E}">
        <p14:creationId xmlns:p14="http://schemas.microsoft.com/office/powerpoint/2010/main" val="781377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618517"/>
            <a:ext cx="10364451" cy="2214835"/>
          </a:xfrm>
        </p:spPr>
        <p:txBody>
          <a:bodyPr/>
          <a:lstStyle/>
          <a:p>
            <a:r>
              <a:rPr lang="tr-TR" b="1" dirty="0" smtClean="0">
                <a:solidFill>
                  <a:srgbClr val="FF0000"/>
                </a:solidFill>
              </a:rPr>
              <a:t>ENGELLİ NE DEMEKTİR </a:t>
            </a:r>
            <a:endParaRPr lang="tr-TR" b="1" dirty="0">
              <a:solidFill>
                <a:srgbClr val="FF0000"/>
              </a:solidFill>
            </a:endParaRPr>
          </a:p>
        </p:txBody>
      </p:sp>
      <p:sp>
        <p:nvSpPr>
          <p:cNvPr id="3" name="İçerik Yer Tutucusu 2"/>
          <p:cNvSpPr>
            <a:spLocks noGrp="1"/>
          </p:cNvSpPr>
          <p:nvPr>
            <p:ph sz="quarter" idx="13"/>
          </p:nvPr>
        </p:nvSpPr>
        <p:spPr>
          <a:xfrm>
            <a:off x="913774" y="2833352"/>
            <a:ext cx="10363826" cy="2957847"/>
          </a:xfrm>
        </p:spPr>
        <p:txBody>
          <a:bodyPr/>
          <a:lstStyle/>
          <a:p>
            <a:pPr marL="0" indent="0">
              <a:buNone/>
            </a:pPr>
            <a:endParaRPr lang="tr-TR" cap="none" dirty="0" smtClean="0"/>
          </a:p>
          <a:p>
            <a:pPr marL="0" indent="0">
              <a:buNone/>
            </a:pPr>
            <a:r>
              <a:rPr lang="tr-TR" sz="2800" cap="none" dirty="0" smtClean="0"/>
              <a:t>Gelişim basamaklarında öğrenme, hareket etme, görme, işitme gibi süreçlerden birisi ya da birkaçında yetersiz olan kişidir.</a:t>
            </a:r>
            <a:endParaRPr lang="tr-TR" sz="2800" cap="none" dirty="0"/>
          </a:p>
        </p:txBody>
      </p:sp>
    </p:spTree>
    <p:extLst>
      <p:ext uri="{BB962C8B-B14F-4D97-AF65-F5344CB8AC3E}">
        <p14:creationId xmlns:p14="http://schemas.microsoft.com/office/powerpoint/2010/main" val="394995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ZİHİNSEL YETERSİZLİK NEDİR</a:t>
            </a:r>
            <a:endParaRPr lang="tr-TR" b="1" dirty="0">
              <a:solidFill>
                <a:srgbClr val="FF0000"/>
              </a:solidFill>
            </a:endParaRPr>
          </a:p>
        </p:txBody>
      </p:sp>
      <p:sp>
        <p:nvSpPr>
          <p:cNvPr id="3" name="İçerik Yer Tutucusu 2"/>
          <p:cNvSpPr>
            <a:spLocks noGrp="1"/>
          </p:cNvSpPr>
          <p:nvPr>
            <p:ph sz="quarter" idx="13"/>
          </p:nvPr>
        </p:nvSpPr>
        <p:spPr>
          <a:xfrm>
            <a:off x="913774" y="1996226"/>
            <a:ext cx="10363826" cy="4391696"/>
          </a:xfrm>
        </p:spPr>
        <p:txBody>
          <a:bodyPr>
            <a:normAutofit/>
          </a:bodyPr>
          <a:lstStyle/>
          <a:p>
            <a:r>
              <a:rPr lang="tr-TR" sz="2400" dirty="0" smtClean="0"/>
              <a:t>G</a:t>
            </a:r>
            <a:r>
              <a:rPr lang="tr-TR" sz="2400" cap="none" dirty="0" smtClean="0"/>
              <a:t>elişimsel dönemler sırasında görülen uyumsal davranışlarda kalıcı bozukluklarla ortaya çıkan genel zihin fonksiyonlarında ortalamanın anlamlı düzeyde altında olmak şeklinde tanımlanmaktadır. </a:t>
            </a:r>
          </a:p>
          <a:p>
            <a:r>
              <a:rPr lang="tr-TR" sz="2400" cap="none" dirty="0" smtClean="0"/>
              <a:t>Doğumdan önce embriyonun gelişiminde, doğum sırasında veya doğum sonrası gelişim sürecinde; çeşitli nedenlerle merkezi sinir sistemini etkileyerek bellek, motor, sosyal olgunluk gelişim fonksiyonlarında kalıcı olarak duraklama, gerileme sonucu yaşıtlarında dörtte bir ya da daha düşük veya daha yüksek oranda gerilik oluşturan durum, zihinsel yetersizlik olarak tanımlanmaktadır.</a:t>
            </a:r>
            <a:endParaRPr lang="tr-TR" sz="2400" cap="none" dirty="0"/>
          </a:p>
        </p:txBody>
      </p:sp>
    </p:spTree>
    <p:extLst>
      <p:ext uri="{BB962C8B-B14F-4D97-AF65-F5344CB8AC3E}">
        <p14:creationId xmlns:p14="http://schemas.microsoft.com/office/powerpoint/2010/main" val="116258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96225" y="2279561"/>
            <a:ext cx="7778839" cy="830997"/>
          </a:xfrm>
          <a:prstGeom prst="rect">
            <a:avLst/>
          </a:prstGeom>
        </p:spPr>
        <p:txBody>
          <a:bodyPr wrap="square">
            <a:spAutoFit/>
          </a:bodyPr>
          <a:lstStyle/>
          <a:p>
            <a:r>
              <a:rPr lang="tr-TR" sz="2400" dirty="0" smtClean="0"/>
              <a:t>Şimdi video zamanı iyi seyirler…</a:t>
            </a:r>
          </a:p>
          <a:p>
            <a:r>
              <a:rPr lang="tr-TR" sz="2400" dirty="0">
                <a:hlinkClick r:id="rId2"/>
              </a:rPr>
              <a:t>https://</a:t>
            </a:r>
            <a:r>
              <a:rPr lang="tr-TR" sz="2400" dirty="0" smtClean="0">
                <a:hlinkClick r:id="rId2"/>
              </a:rPr>
              <a:t>youtu.be/CuKzaSCl6gI</a:t>
            </a:r>
            <a:r>
              <a:rPr lang="tr-TR" sz="2400" dirty="0" smtClean="0"/>
              <a:t> </a:t>
            </a:r>
            <a:endParaRPr lang="tr-TR" sz="2400" dirty="0"/>
          </a:p>
        </p:txBody>
      </p:sp>
    </p:spTree>
    <p:extLst>
      <p:ext uri="{BB962C8B-B14F-4D97-AF65-F5344CB8AC3E}">
        <p14:creationId xmlns:p14="http://schemas.microsoft.com/office/powerpoint/2010/main" val="3226614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103032"/>
            <a:ext cx="10364451" cy="1390918"/>
          </a:xfrm>
        </p:spPr>
        <p:txBody>
          <a:bodyPr>
            <a:normAutofit/>
          </a:bodyPr>
          <a:lstStyle/>
          <a:p>
            <a:r>
              <a:rPr lang="tr-TR" sz="2800" dirty="0" smtClean="0">
                <a:solidFill>
                  <a:srgbClr val="FF0000"/>
                </a:solidFill>
              </a:rPr>
              <a:t>ZİHİNSEL YETERSİZLİĞİ OLAN ÇOCUKLARDA NORMAL ÇOCUKLARA GÖRE YETERSİZLİK GÖRÜLEN ALANLAR NELERDİR</a:t>
            </a:r>
            <a:endParaRPr lang="tr-TR" sz="2800" dirty="0">
              <a:solidFill>
                <a:srgbClr val="FF0000"/>
              </a:solidFill>
            </a:endParaRPr>
          </a:p>
        </p:txBody>
      </p:sp>
      <p:sp>
        <p:nvSpPr>
          <p:cNvPr id="3" name="İçerik Yer Tutucusu 2"/>
          <p:cNvSpPr>
            <a:spLocks noGrp="1"/>
          </p:cNvSpPr>
          <p:nvPr>
            <p:ph sz="quarter" idx="13"/>
          </p:nvPr>
        </p:nvSpPr>
        <p:spPr>
          <a:xfrm>
            <a:off x="913774" y="1790164"/>
            <a:ext cx="10363825" cy="4494726"/>
          </a:xfrm>
        </p:spPr>
        <p:txBody>
          <a:bodyPr>
            <a:noAutofit/>
          </a:bodyPr>
          <a:lstStyle/>
          <a:p>
            <a:r>
              <a:rPr lang="tr-TR" sz="2400" cap="none" dirty="0" smtClean="0"/>
              <a:t>Kendi kendini kontrol etme</a:t>
            </a:r>
          </a:p>
          <a:p>
            <a:r>
              <a:rPr lang="tr-TR" sz="2400" cap="none" dirty="0" smtClean="0"/>
              <a:t>Tuvalet alışkanlığı kazanma </a:t>
            </a:r>
          </a:p>
          <a:p>
            <a:r>
              <a:rPr lang="tr-TR" sz="2400" cap="none" dirty="0" smtClean="0"/>
              <a:t>Temizlik alışkanlığı kazanma </a:t>
            </a:r>
          </a:p>
          <a:p>
            <a:r>
              <a:rPr lang="tr-TR" sz="2400" cap="none" dirty="0" smtClean="0"/>
              <a:t>Öz bakımını yapma</a:t>
            </a:r>
          </a:p>
          <a:p>
            <a:r>
              <a:rPr lang="tr-TR" sz="2400" cap="none" dirty="0" smtClean="0"/>
              <a:t>İnce kaba motor gelişimi </a:t>
            </a:r>
          </a:p>
          <a:p>
            <a:r>
              <a:rPr lang="tr-TR" sz="2400" cap="none" dirty="0" smtClean="0"/>
              <a:t>Konuşma gelişimi (telaffuz, sözcükleri yerinde kullanma, cümle kurma ve anlatılanı anlama)</a:t>
            </a:r>
          </a:p>
          <a:p>
            <a:r>
              <a:rPr lang="tr-TR" sz="2400" cap="none" dirty="0" smtClean="0"/>
              <a:t>Duygusal gelişim (bulunulan ortama uygun duygusal tepki göstermede yetersizlik)</a:t>
            </a:r>
          </a:p>
          <a:p>
            <a:endParaRPr lang="tr-TR" sz="2400" cap="none" dirty="0" smtClean="0"/>
          </a:p>
        </p:txBody>
      </p:sp>
    </p:spTree>
    <p:extLst>
      <p:ext uri="{BB962C8B-B14F-4D97-AF65-F5344CB8AC3E}">
        <p14:creationId xmlns:p14="http://schemas.microsoft.com/office/powerpoint/2010/main" val="3245272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3775" y="618517"/>
            <a:ext cx="10364451" cy="1029979"/>
          </a:xfrm>
        </p:spPr>
        <p:txBody>
          <a:bodyPr/>
          <a:lstStyle/>
          <a:p>
            <a:r>
              <a:rPr lang="tr-TR" b="1" dirty="0" smtClean="0">
                <a:solidFill>
                  <a:srgbClr val="FF0000"/>
                </a:solidFill>
              </a:rPr>
              <a:t>ZİHİNSEL YETERSİZLİKDE SINIFLANDIRMA </a:t>
            </a:r>
            <a:endParaRPr lang="tr-TR" b="1" dirty="0">
              <a:solidFill>
                <a:srgbClr val="FF0000"/>
              </a:solidFill>
            </a:endParaRPr>
          </a:p>
        </p:txBody>
      </p:sp>
      <p:sp>
        <p:nvSpPr>
          <p:cNvPr id="3" name="İçerik Yer Tutucusu 2"/>
          <p:cNvSpPr>
            <a:spLocks noGrp="1"/>
          </p:cNvSpPr>
          <p:nvPr>
            <p:ph sz="quarter" idx="13"/>
          </p:nvPr>
        </p:nvSpPr>
        <p:spPr>
          <a:xfrm>
            <a:off x="913775" y="1800422"/>
            <a:ext cx="10363826" cy="4162496"/>
          </a:xfrm>
        </p:spPr>
        <p:txBody>
          <a:bodyPr>
            <a:normAutofit/>
          </a:bodyPr>
          <a:lstStyle/>
          <a:p>
            <a:r>
              <a:rPr lang="tr-TR" dirty="0" smtClean="0"/>
              <a:t>1)</a:t>
            </a:r>
            <a:r>
              <a:rPr lang="tr-TR" dirty="0" smtClean="0">
                <a:solidFill>
                  <a:srgbClr val="CC0066"/>
                </a:solidFill>
              </a:rPr>
              <a:t>HAFİF DÜZEYDE ZİHİNSEL YETERSİZLİK: </a:t>
            </a:r>
            <a:r>
              <a:rPr lang="tr-TR" dirty="0" smtClean="0"/>
              <a:t>B</a:t>
            </a:r>
            <a:r>
              <a:rPr lang="tr-TR" cap="none" dirty="0" smtClean="0"/>
              <a:t>ireyin eğitim dönemi içinde, sınırlı seviyede destek eğitim hizmetleri ve özel düzenlemelere ihtiyacı olması durumudur. </a:t>
            </a:r>
          </a:p>
          <a:p>
            <a:r>
              <a:rPr lang="tr-TR" cap="none" dirty="0" smtClean="0"/>
              <a:t>2) </a:t>
            </a:r>
            <a:r>
              <a:rPr lang="tr-TR" cap="none" dirty="0" smtClean="0">
                <a:solidFill>
                  <a:srgbClr val="CC0066"/>
                </a:solidFill>
              </a:rPr>
              <a:t>ORTA DÜZEYDE ZİHİNSEL YETERSİZLİK: </a:t>
            </a:r>
            <a:r>
              <a:rPr lang="tr-TR" cap="none" dirty="0" smtClean="0"/>
              <a:t>Bireyin temel akademik, günlük yaşam ve iş becerilerin kazanılmasında yoğun özel eğitim ihtiyacı olması durumudur.</a:t>
            </a:r>
          </a:p>
          <a:p>
            <a:r>
              <a:rPr lang="tr-TR" cap="none" dirty="0" smtClean="0"/>
              <a:t>3) </a:t>
            </a:r>
            <a:r>
              <a:rPr lang="tr-TR" cap="none" dirty="0" smtClean="0">
                <a:solidFill>
                  <a:srgbClr val="CC0066"/>
                </a:solidFill>
              </a:rPr>
              <a:t>AĞIR DÜZEYDE ZİHİNSEL YETERSİZLİK: </a:t>
            </a:r>
            <a:r>
              <a:rPr lang="tr-TR" cap="none" dirty="0" smtClean="0"/>
              <a:t>Bireyin öz bakım becerilerinin öğretiminde dahil olmak üzere yaşam boyu süren, yaşamın her alanında tutarlı ve daha yoğun özel eğitim ve destek hizmet ihtiyacı olması durumudur.</a:t>
            </a:r>
          </a:p>
          <a:p>
            <a:r>
              <a:rPr lang="tr-TR" cap="none" dirty="0" smtClean="0"/>
              <a:t>4) </a:t>
            </a:r>
            <a:r>
              <a:rPr lang="tr-TR" cap="none" dirty="0" smtClean="0">
                <a:solidFill>
                  <a:srgbClr val="CC0066"/>
                </a:solidFill>
              </a:rPr>
              <a:t>ÇOK AĞIR DÜZEYDE ZİHİNSEL YETERSİZLİK: </a:t>
            </a:r>
            <a:r>
              <a:rPr lang="tr-TR" cap="none" dirty="0" smtClean="0"/>
              <a:t>Bireyin zihinsel yetersizliği yanında başka yetersizliklere bulunması nedeniyle öz bakım, günlük yaşam ve temel akademik becerilere sahip olmamasından dolayı yaşamı boyunca bakım gözetim ihtiyacı olması durumudur.</a:t>
            </a:r>
            <a:endParaRPr lang="tr-TR" dirty="0"/>
          </a:p>
        </p:txBody>
      </p:sp>
    </p:spTree>
    <p:extLst>
      <p:ext uri="{BB962C8B-B14F-4D97-AF65-F5344CB8AC3E}">
        <p14:creationId xmlns:p14="http://schemas.microsoft.com/office/powerpoint/2010/main" val="3575210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25769" y="347730"/>
            <a:ext cx="7418231" cy="4985980"/>
          </a:xfrm>
          <a:prstGeom prst="rect">
            <a:avLst/>
          </a:prstGeom>
        </p:spPr>
        <p:txBody>
          <a:bodyPr wrap="square">
            <a:spAutoFit/>
          </a:bodyPr>
          <a:lstStyle/>
          <a:p>
            <a:pPr marL="64008" indent="0" algn="ctr">
              <a:buNone/>
            </a:pPr>
            <a:r>
              <a:rPr lang="tr-TR" b="1" dirty="0">
                <a:solidFill>
                  <a:srgbClr val="FF0000"/>
                </a:solidFill>
              </a:rPr>
              <a:t>İNSANLARI KUSURLARIYLA SEVMEK </a:t>
            </a:r>
          </a:p>
          <a:p>
            <a:pPr marL="64008"/>
            <a:r>
              <a:rPr lang="tr-TR" sz="2000" dirty="0" err="1"/>
              <a:t>Vietnam"dan</a:t>
            </a:r>
            <a:r>
              <a:rPr lang="tr-TR" sz="2000" dirty="0"/>
              <a:t> evine dönmekte olan bir asker San </a:t>
            </a:r>
            <a:r>
              <a:rPr lang="tr-TR" sz="2000" dirty="0" err="1"/>
              <a:t>Francisco”dan</a:t>
            </a:r>
            <a:r>
              <a:rPr lang="tr-TR" sz="2000" dirty="0"/>
              <a:t> ailesini aradı : "anne-baba eve dönüyorum ama sizden bir şey rica ediyorum yanımda bir arkadaşımı da getirmek istiyorum" "memnuniyetle onunla tanışmak isteriz diye cevapladılar" Oğulları : "bilmeniz gereken bir şey var" diye devam etti. Arkadaşım savaşta ağır yaralandı, bir mayına bastı ve bir kolunu ve bir bacağını kaybetti. Gidecek hiçbir yeri yok, onunda gelip bizimle kalmasını istiyorum. Bunu duyduğuma üzüldüm oğlum belki onun başka bir yer bulmasına yardımcı olabiliriz. Hayır anne baba onun bizimle yaşamasını istiyorum. Oğlum dedi babası bizden ne istediğini bilmiyorsun. Onun gibi özürlü biri bize korkunç bir yük olur, bizim kendi hayatımız var ve bunun gibi bir şeyin hayatımıza engel olmasına izin veremeyiz. Bence bu arkadaşını unutup eve dönmelisin. O kendi başının çaresine bakacaktır. Oğlu o anda telefonu kapattı. </a:t>
            </a:r>
          </a:p>
          <a:p>
            <a:pPr marL="64008" indent="0">
              <a:buNone/>
            </a:pPr>
            <a:endParaRPr lang="tr-TR" sz="2000" dirty="0"/>
          </a:p>
        </p:txBody>
      </p:sp>
    </p:spTree>
    <p:extLst>
      <p:ext uri="{BB962C8B-B14F-4D97-AF65-F5344CB8AC3E}">
        <p14:creationId xmlns:p14="http://schemas.microsoft.com/office/powerpoint/2010/main" val="2456381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56833" y="965914"/>
            <a:ext cx="7160653" cy="3447098"/>
          </a:xfrm>
          <a:prstGeom prst="rect">
            <a:avLst/>
          </a:prstGeom>
        </p:spPr>
        <p:txBody>
          <a:bodyPr wrap="square">
            <a:spAutoFit/>
          </a:bodyPr>
          <a:lstStyle/>
          <a:p>
            <a:pPr marL="64008" indent="0">
              <a:buNone/>
            </a:pPr>
            <a:r>
              <a:rPr lang="tr-TR" sz="2000" dirty="0"/>
              <a:t>Ailesi ondan bir süre haber alamadı. Ama bir kaç gün sonra san Francisco polisinden bir telefon geldi. Oğullarının yüksek bir binadan düşüp öldüğünü öğrendiler. Polis bunun intihar olduğuna inanıyordu. Üzüntü dolu anne baba hemen san </a:t>
            </a:r>
            <a:r>
              <a:rPr lang="tr-TR" sz="2000" dirty="0" err="1"/>
              <a:t>Francisco”ya</a:t>
            </a:r>
            <a:r>
              <a:rPr lang="tr-TR" sz="2000" dirty="0"/>
              <a:t> uçtular ve oğullarının cesedini tespit etmek için şehir morguna götürüldüler. Onu tanıdılar ve bilmedikleri bir şey daha öğrenince dehşete düştüler. Oğullarının sadece bir kolu ve bir bacağı vardı. </a:t>
            </a:r>
          </a:p>
          <a:p>
            <a:pPr marL="64008" indent="0">
              <a:buNone/>
            </a:pPr>
            <a:endParaRPr lang="tr-TR" dirty="0" smtClean="0"/>
          </a:p>
          <a:p>
            <a:pPr marL="64008" indent="0">
              <a:buNone/>
            </a:pPr>
            <a:r>
              <a:rPr lang="tr-TR" dirty="0"/>
              <a:t> </a:t>
            </a:r>
            <a:r>
              <a:rPr lang="tr-TR" sz="2000" dirty="0">
                <a:solidFill>
                  <a:srgbClr val="FF0000"/>
                </a:solidFill>
              </a:rPr>
              <a:t>Yukarıda da belirtildiği gibi aileler için özürlü bir bireye sahip olacaklarını veya olduklarını öğrenmek, yaşamlarının en zorlu deneyimlerindendir.</a:t>
            </a:r>
            <a:endParaRPr lang="tr-TR" sz="2000" dirty="0">
              <a:solidFill>
                <a:srgbClr val="FF0000"/>
              </a:solidFill>
            </a:endParaRPr>
          </a:p>
        </p:txBody>
      </p:sp>
    </p:spTree>
    <p:extLst>
      <p:ext uri="{BB962C8B-B14F-4D97-AF65-F5344CB8AC3E}">
        <p14:creationId xmlns:p14="http://schemas.microsoft.com/office/powerpoint/2010/main" val="123601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ZİHİNSEL YETERSİZLİĞİN NEDENLERİ</a:t>
            </a:r>
            <a:endParaRPr lang="tr-TR" b="1" dirty="0">
              <a:solidFill>
                <a:srgbClr val="FF0000"/>
              </a:solidFill>
            </a:endParaRPr>
          </a:p>
        </p:txBody>
      </p:sp>
      <p:sp>
        <p:nvSpPr>
          <p:cNvPr id="3" name="İçerik Yer Tutucusu 2"/>
          <p:cNvSpPr>
            <a:spLocks noGrp="1"/>
          </p:cNvSpPr>
          <p:nvPr>
            <p:ph sz="quarter" idx="13"/>
          </p:nvPr>
        </p:nvSpPr>
        <p:spPr/>
        <p:txBody>
          <a:bodyPr>
            <a:normAutofit/>
          </a:bodyPr>
          <a:lstStyle/>
          <a:p>
            <a:endParaRPr lang="tr-TR" sz="2400" cap="none" dirty="0" smtClean="0"/>
          </a:p>
          <a:p>
            <a:r>
              <a:rPr lang="tr-TR" sz="2400" cap="none" dirty="0" smtClean="0"/>
              <a:t>Doğum öncesi nedenler</a:t>
            </a:r>
          </a:p>
          <a:p>
            <a:r>
              <a:rPr lang="tr-TR" sz="2400" cap="none" dirty="0" smtClean="0"/>
              <a:t>Doğum sırasındaki nedenler</a:t>
            </a:r>
          </a:p>
          <a:p>
            <a:r>
              <a:rPr lang="tr-TR" sz="2400" cap="none" dirty="0" smtClean="0"/>
              <a:t>Doğum sonrası nedenler</a:t>
            </a:r>
            <a:endParaRPr lang="tr-TR" sz="2400" cap="none" dirty="0"/>
          </a:p>
        </p:txBody>
      </p:sp>
    </p:spTree>
    <p:extLst>
      <p:ext uri="{BB962C8B-B14F-4D97-AF65-F5344CB8AC3E}">
        <p14:creationId xmlns:p14="http://schemas.microsoft.com/office/powerpoint/2010/main" val="2370508319"/>
      </p:ext>
    </p:extLst>
  </p:cSld>
  <p:clrMapOvr>
    <a:masterClrMapping/>
  </p:clrMapOvr>
</p:sld>
</file>

<file path=ppt/theme/theme1.xml><?xml version="1.0" encoding="utf-8"?>
<a:theme xmlns:a="http://schemas.openxmlformats.org/drawingml/2006/main" name="Daml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TM04033925[[fn=Damla]]</Template>
  <TotalTime>182</TotalTime>
  <Words>1181</Words>
  <Application>Microsoft Office PowerPoint</Application>
  <PresentationFormat>Geniş ekran</PresentationFormat>
  <Paragraphs>81</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Tw Cen MT</vt:lpstr>
      <vt:lpstr>Wingdings</vt:lpstr>
      <vt:lpstr>Damla</vt:lpstr>
      <vt:lpstr>ZİHİNSEL YETERSİZLİK </vt:lpstr>
      <vt:lpstr>ENGELLİ NE DEMEKTİR </vt:lpstr>
      <vt:lpstr>ZİHİNSEL YETERSİZLİK NEDİR</vt:lpstr>
      <vt:lpstr>PowerPoint Sunusu</vt:lpstr>
      <vt:lpstr>ZİHİNSEL YETERSİZLİĞİ OLAN ÇOCUKLARDA NORMAL ÇOCUKLARA GÖRE YETERSİZLİK GÖRÜLEN ALANLAR NELERDİR</vt:lpstr>
      <vt:lpstr>ZİHİNSEL YETERSİZLİKDE SINIFLANDIRMA </vt:lpstr>
      <vt:lpstr>PowerPoint Sunusu</vt:lpstr>
      <vt:lpstr>PowerPoint Sunusu</vt:lpstr>
      <vt:lpstr>ZİHİNSEL YETERSİZLİĞİN NEDENLERİ</vt:lpstr>
      <vt:lpstr>DOĞUM ÖNCESİ NEDENLER </vt:lpstr>
      <vt:lpstr>PowerPoint Sunusu</vt:lpstr>
      <vt:lpstr>PowerPoint Sunusu</vt:lpstr>
      <vt:lpstr>PowerPoint Sunusu</vt:lpstr>
      <vt:lpstr>PowerPoint Sunusu</vt:lpstr>
      <vt:lpstr>PowerPoint Sunusu</vt:lpstr>
      <vt:lpstr>Mavİ kapak kampanyasını kİm başlattı</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ZİHİNSEL YETERSİZLİK</dc:title>
  <dc:creator>Dell</dc:creator>
  <cp:lastModifiedBy>Dell</cp:lastModifiedBy>
  <cp:revision>18</cp:revision>
  <dcterms:created xsi:type="dcterms:W3CDTF">2021-12-28T07:37:34Z</dcterms:created>
  <dcterms:modified xsi:type="dcterms:W3CDTF">2021-12-28T11:32:56Z</dcterms:modified>
</cp:coreProperties>
</file>